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9ACF78-47FF-482E-8416-C8AD6023D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94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BE6A82B-AF1E-4C26-9FD0-8F2BC558DA9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7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2662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DD2DC476-FCE6-40A5-98D0-C0B011AD9D62}" type="slidenum">
              <a:rPr lang="en-US" altLang="en-US" sz="1200"/>
              <a:pPr algn="r" eaLnBrk="1" hangingPunct="1"/>
              <a:t>4</a:t>
            </a:fld>
            <a:endParaRPr lang="en-US" altLang="en-US" sz="1200"/>
          </a:p>
        </p:txBody>
      </p:sp>
      <p:sp>
        <p:nvSpPr>
          <p:cNvPr id="2662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F076DC7-779D-4392-8B58-3D8C9E3D14C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5843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584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56674E4B-834B-4A93-AC56-2638667DB30D}" type="slidenum">
              <a:rPr lang="en-US" altLang="en-US" sz="1200"/>
              <a:pPr algn="r" eaLnBrk="1" hangingPunct="1"/>
              <a:t>13</a:t>
            </a:fld>
            <a:endParaRPr lang="en-US" altLang="en-US" sz="1200"/>
          </a:p>
        </p:txBody>
      </p:sp>
      <p:sp>
        <p:nvSpPr>
          <p:cNvPr id="3584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8EC4B9B-FD0E-4153-A4BE-2D34E8E805C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6867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686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25A81673-BB2F-4FD4-8754-51CCF5415088}" type="slidenum">
              <a:rPr lang="en-US" altLang="en-US" sz="1200"/>
              <a:pPr algn="r" eaLnBrk="1" hangingPunct="1"/>
              <a:t>14</a:t>
            </a:fld>
            <a:endParaRPr lang="en-US" altLang="en-US" sz="1200"/>
          </a:p>
        </p:txBody>
      </p:sp>
      <p:sp>
        <p:nvSpPr>
          <p:cNvPr id="3686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088B77C-1F53-4494-BD5B-44B44F98E37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7891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789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EDE2342-52F9-4E0E-BEDD-748A5A7E2A49}" type="slidenum">
              <a:rPr lang="en-US" altLang="en-US" sz="1200"/>
              <a:pPr algn="r" eaLnBrk="1" hangingPunct="1"/>
              <a:t>15</a:t>
            </a:fld>
            <a:endParaRPr lang="en-US" altLang="en-US" sz="1200"/>
          </a:p>
        </p:txBody>
      </p:sp>
      <p:sp>
        <p:nvSpPr>
          <p:cNvPr id="3789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F96E9DD-C7C8-489D-8D3B-C990BBD7F6C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8915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891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546BA55-5179-4475-8DE2-6F065DF2D130}" type="slidenum">
              <a:rPr lang="en-US" altLang="en-US" sz="1200"/>
              <a:pPr algn="r" eaLnBrk="1" hangingPunct="1"/>
              <a:t>16</a:t>
            </a:fld>
            <a:endParaRPr lang="en-US" altLang="en-US" sz="1200"/>
          </a:p>
        </p:txBody>
      </p:sp>
      <p:sp>
        <p:nvSpPr>
          <p:cNvPr id="3891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B06438-EA69-4E25-8AB5-45DE033A6E4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9939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994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085DE3D8-55E9-4B7B-9CD1-432FD8BFC6A8}" type="slidenum">
              <a:rPr lang="en-US" altLang="en-US" sz="1200"/>
              <a:pPr algn="r" eaLnBrk="1" hangingPunct="1"/>
              <a:t>17</a:t>
            </a:fld>
            <a:endParaRPr lang="en-US" altLang="en-US" sz="1200"/>
          </a:p>
        </p:txBody>
      </p:sp>
      <p:sp>
        <p:nvSpPr>
          <p:cNvPr id="3994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9C60145-9E46-4ACC-A4D6-591C35BFB3F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0963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4096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837E435-047D-42E8-83D7-0A79EE675FBE}" type="slidenum">
              <a:rPr lang="en-US" altLang="en-US" sz="1200"/>
              <a:pPr algn="r" eaLnBrk="1" hangingPunct="1"/>
              <a:t>18</a:t>
            </a:fld>
            <a:endParaRPr lang="en-US" altLang="en-US" sz="1200"/>
          </a:p>
        </p:txBody>
      </p:sp>
      <p:sp>
        <p:nvSpPr>
          <p:cNvPr id="4096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432BD22-47AC-4110-AA38-910E34C3E0C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4198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F5EF2EE-B0BA-4C2C-81AF-60627B0D8B24}" type="slidenum">
              <a:rPr lang="en-US" altLang="en-US" sz="1200"/>
              <a:pPr algn="r" eaLnBrk="1" hangingPunct="1"/>
              <a:t>21</a:t>
            </a:fld>
            <a:endParaRPr lang="en-US" altLang="en-US" sz="1200"/>
          </a:p>
        </p:txBody>
      </p:sp>
      <p:sp>
        <p:nvSpPr>
          <p:cNvPr id="4198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29E31DD-8013-4469-9F87-9B7D264F79D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3011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4301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50C3781-51A1-409F-A2A1-24F0D5589F67}" type="slidenum">
              <a:rPr lang="en-US" altLang="en-US" sz="1200"/>
              <a:pPr algn="r" eaLnBrk="1" hangingPunct="1"/>
              <a:t>22</a:t>
            </a:fld>
            <a:endParaRPr lang="en-US" altLang="en-US" sz="1200"/>
          </a:p>
        </p:txBody>
      </p:sp>
      <p:sp>
        <p:nvSpPr>
          <p:cNvPr id="4301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217CC1B-F2F2-4148-84BF-7521C319464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1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2765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05A2812B-48C9-4DC0-AB4E-760AB7F4530A}" type="slidenum">
              <a:rPr lang="en-US" altLang="en-US" sz="1200"/>
              <a:pPr algn="r" eaLnBrk="1" hangingPunct="1"/>
              <a:t>5</a:t>
            </a:fld>
            <a:endParaRPr lang="en-US" altLang="en-US" sz="1200"/>
          </a:p>
        </p:txBody>
      </p:sp>
      <p:sp>
        <p:nvSpPr>
          <p:cNvPr id="2765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6A848DE-7444-4F98-AC78-457A7D8F16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5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2867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573797D2-A613-47A4-B50E-DB81099B54AF}" type="slidenum">
              <a:rPr lang="en-US" altLang="en-US" sz="1200"/>
              <a:pPr algn="r" eaLnBrk="1" hangingPunct="1"/>
              <a:t>6</a:t>
            </a:fld>
            <a:endParaRPr lang="en-US" altLang="en-US" sz="1200"/>
          </a:p>
        </p:txBody>
      </p:sp>
      <p:sp>
        <p:nvSpPr>
          <p:cNvPr id="2867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97950FC-07AE-4A31-8700-48D334B2910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2970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AA12340-B00D-42FC-B355-557BE6969AA6}" type="slidenum">
              <a:rPr lang="en-US" altLang="en-US" sz="1200"/>
              <a:pPr algn="r" eaLnBrk="1" hangingPunct="1"/>
              <a:t>7</a:t>
            </a:fld>
            <a:endParaRPr lang="en-US" altLang="en-US" sz="1200"/>
          </a:p>
        </p:txBody>
      </p:sp>
      <p:sp>
        <p:nvSpPr>
          <p:cNvPr id="2970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68426AE-1378-4303-8730-C63FFF6F170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3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072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5473449D-6237-49F0-A80A-CB973ADEBECE}" type="slidenum">
              <a:rPr lang="en-US" altLang="en-US" sz="1200"/>
              <a:pPr algn="r" eaLnBrk="1" hangingPunct="1"/>
              <a:t>8</a:t>
            </a:fld>
            <a:endParaRPr lang="en-US" altLang="en-US" sz="1200"/>
          </a:p>
        </p:txBody>
      </p:sp>
      <p:sp>
        <p:nvSpPr>
          <p:cNvPr id="3072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CD93B68-2EA8-4FA9-99AB-7E41C67A0BB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8DDBCF1-5A0A-4B18-AD37-0352F199C8B7}" type="slidenum">
              <a:rPr lang="en-US" altLang="en-US" sz="1200"/>
              <a:pPr algn="r" eaLnBrk="1" hangingPunct="1"/>
              <a:t>9</a:t>
            </a:fld>
            <a:endParaRPr lang="en-US" altLang="en-US" sz="1200"/>
          </a:p>
        </p:txBody>
      </p:sp>
      <p:sp>
        <p:nvSpPr>
          <p:cNvPr id="3174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FD8A29C-2679-4CE2-9A17-ACF51A4945A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1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277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2F5B47E2-AB4D-4DF7-AC91-A5F45F2A9E9C}" type="slidenum">
              <a:rPr lang="en-US" altLang="en-US" sz="1200"/>
              <a:pPr algn="r" eaLnBrk="1" hangingPunct="1"/>
              <a:t>10</a:t>
            </a:fld>
            <a:endParaRPr lang="en-US" altLang="en-US" sz="1200"/>
          </a:p>
        </p:txBody>
      </p:sp>
      <p:sp>
        <p:nvSpPr>
          <p:cNvPr id="3277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5C2BC72-437D-4063-B810-3AA1B8DD384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C2B4BDA-D30C-4E3C-84B1-B4B374130F32}" type="slidenum">
              <a:rPr lang="en-US" altLang="en-US" sz="1200"/>
              <a:pPr algn="r" eaLnBrk="1" hangingPunct="1"/>
              <a:t>11</a:t>
            </a:fld>
            <a:endParaRPr lang="en-US" altLang="en-US" sz="1200"/>
          </a:p>
        </p:txBody>
      </p:sp>
      <p:sp>
        <p:nvSpPr>
          <p:cNvPr id="3379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B7978D4-19FE-4EA9-99BC-1FC343B7473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4819" name="Rectangle 6"/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200"/>
              <a:t>Võ Nhật Trường</a:t>
            </a:r>
          </a:p>
        </p:txBody>
      </p:sp>
      <p:sp>
        <p:nvSpPr>
          <p:cNvPr id="3482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28B7FB5-8C9E-472A-8BDD-8AB62A4A9F4E}" type="slidenum">
              <a:rPr lang="en-US" altLang="en-US" sz="1200"/>
              <a:pPr algn="r" eaLnBrk="1" hangingPunct="1"/>
              <a:t>12</a:t>
            </a:fld>
            <a:endParaRPr lang="en-US" altLang="en-US" sz="1200"/>
          </a:p>
        </p:txBody>
      </p:sp>
      <p:sp>
        <p:nvSpPr>
          <p:cNvPr id="3482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992A8-FBD7-4ED8-9ACB-E0805F35F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8565D-E176-40AD-9EFD-746DE9D25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6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5C6FC-A45E-4C1F-8A2C-0B09AB785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6478A-ED5B-4128-B10B-36D82CD5F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3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83AF7-02DC-4572-8572-80C196D64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8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56C9E-E372-4733-993C-ACF08FB60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4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38784-1F4E-4262-84B7-553774E7F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2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7EB1E-AE8E-4F3B-89A9-643137527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5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B3075-3CD4-4617-B512-4FCF7C62E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7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C95F1-65E0-4E5E-8539-8B2325BC7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8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4E794-B2C5-4E0D-BE62-CE5A2787C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2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031E00-93A2-4871-A98C-A9BCDDD76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014413"/>
            <a:ext cx="9118600" cy="454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ular Callout 6"/>
          <p:cNvSpPr>
            <a:spLocks/>
          </p:cNvSpPr>
          <p:nvPr/>
        </p:nvSpPr>
        <p:spPr>
          <a:xfrm>
            <a:off x="300038" y="5822950"/>
            <a:ext cx="8569325" cy="577850"/>
          </a:xfrm>
          <a:prstGeom prst="wedgeRoundRectCallout">
            <a:avLst>
              <a:gd name="adj1" fmla="val 21008"/>
              <a:gd name="adj2" fmla="val -4943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Bảng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kết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quả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học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tập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600200" y="2895600"/>
            <a:ext cx="49530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Thông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tin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trên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được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như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1752600" y="2971800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Mỗi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hàng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cột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thông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tin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cùng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loại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hay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không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1905000" y="3124200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Môn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môn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tổng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kết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thấp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2057400" y="3276600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của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môn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0" name="Rounded Rectangular Callout 9"/>
          <p:cNvSpPr>
            <a:spLocks/>
          </p:cNvSpPr>
          <p:nvPr/>
        </p:nvSpPr>
        <p:spPr>
          <a:xfrm>
            <a:off x="173038" y="5567363"/>
            <a:ext cx="8818562" cy="1055687"/>
          </a:xfrm>
          <a:prstGeom prst="wedgeRoundRectCallout">
            <a:avLst>
              <a:gd name="adj1" fmla="val 21008"/>
              <a:gd name="adj2" fmla="val -4943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Mỗi</a:t>
            </a:r>
            <a:r>
              <a:rPr lang="en-US" sz="2800" b="1" dirty="0">
                <a:solidFill>
                  <a:srgbClr val="FF0000"/>
                </a:solidFill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</a:rPr>
              <a:t>trên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trang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tính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đều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cho</a:t>
            </a:r>
            <a:r>
              <a:rPr lang="en-US" sz="2800" b="1" dirty="0">
                <a:solidFill>
                  <a:srgbClr val="FF0000"/>
                </a:solidFill>
              </a:rPr>
              <a:t> ta </a:t>
            </a:r>
            <a:r>
              <a:rPr lang="en-US" sz="2800" b="1" dirty="0" err="1">
                <a:solidFill>
                  <a:srgbClr val="FF0000"/>
                </a:solidFill>
              </a:rPr>
              <a:t>thông</a:t>
            </a:r>
            <a:r>
              <a:rPr lang="en-US" sz="2800" b="1" dirty="0">
                <a:solidFill>
                  <a:srgbClr val="FF0000"/>
                </a:solidFill>
              </a:rPr>
              <a:t> tin </a:t>
            </a:r>
            <a:r>
              <a:rPr lang="en-US" sz="2800" b="1" dirty="0" err="1">
                <a:solidFill>
                  <a:srgbClr val="FF0000"/>
                </a:solidFill>
              </a:rPr>
              <a:t>hoàn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toàn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xác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định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tùy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theo</a:t>
            </a:r>
            <a:r>
              <a:rPr lang="en-US" sz="2800" b="1" dirty="0">
                <a:solidFill>
                  <a:srgbClr val="FF0000"/>
                </a:solidFill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</a:rPr>
              <a:t>đó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nằm</a:t>
            </a:r>
            <a:r>
              <a:rPr lang="en-US" sz="2800" b="1" dirty="0">
                <a:solidFill>
                  <a:srgbClr val="FF0000"/>
                </a:solidFill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</a:rPr>
              <a:t>hàng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nào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cột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nào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2057" name="Group 10"/>
          <p:cNvGrpSpPr>
            <a:grpSpLocks/>
          </p:cNvGrpSpPr>
          <p:nvPr/>
        </p:nvGrpSpPr>
        <p:grpSpPr bwMode="auto">
          <a:xfrm>
            <a:off x="0" y="0"/>
            <a:ext cx="9144000" cy="914400"/>
            <a:chOff x="0" y="0"/>
            <a:chExt cx="5760" cy="576"/>
          </a:xfrm>
        </p:grpSpPr>
        <p:sp>
          <p:nvSpPr>
            <p:cNvPr id="2058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5760" cy="57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sz="2400"/>
            </a:p>
          </p:txBody>
        </p:sp>
        <p:sp>
          <p:nvSpPr>
            <p:cNvPr id="205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16" y="96"/>
              <a:ext cx="5696" cy="48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Bài 2: CÁC THÀNH PHẦN CHÍNH VÀ DỮ LIỆU TRÊN TRANG TÍNH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2"/>
          <p:cNvSpPr txBox="1">
            <a:spLocks noChangeArrowheads="1"/>
          </p:cNvSpPr>
          <p:nvPr/>
        </p:nvSpPr>
        <p:spPr bwMode="auto">
          <a:xfrm>
            <a:off x="190500" y="1508125"/>
            <a:ext cx="87630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0000FF"/>
                </a:solidFill>
              </a:rPr>
              <a:t>Các thành phần chính</a:t>
            </a:r>
            <a:r>
              <a:rPr lang="en-US" altLang="en-US" sz="2800">
                <a:solidFill>
                  <a:srgbClr val="FF0000"/>
                </a:solidFill>
              </a:rPr>
              <a:t>: </a:t>
            </a:r>
            <a:r>
              <a:rPr lang="en-US" altLang="en-US" sz="2800"/>
              <a:t>các hàng, các cột, các ô tính, hộp tên, khối, thanh công thức.</a:t>
            </a:r>
          </a:p>
          <a:p>
            <a:pPr eaLnBrk="1" hangingPunct="1"/>
            <a:r>
              <a:rPr lang="vi-VN" altLang="en-US" sz="28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0000FF"/>
                </a:solidFill>
              </a:rPr>
              <a:t>Hộp tên</a:t>
            </a:r>
            <a:r>
              <a:rPr lang="en-US" altLang="en-US" sz="2800"/>
              <a:t>: Ở bên trái thanh công thức, hiển thị địa chỉ của ô được chọn.</a:t>
            </a:r>
          </a:p>
          <a:p>
            <a:pPr eaLnBrk="1" hangingPunct="1"/>
            <a:r>
              <a:rPr lang="vi-VN" altLang="en-US" sz="28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0000FF"/>
                </a:solidFill>
              </a:rPr>
              <a:t>Khối</a:t>
            </a:r>
            <a:r>
              <a:rPr lang="en-US" altLang="en-US" sz="2800"/>
              <a:t>: là nhóm các ô liền kề nhau tạo thành hình chữ nhật. Khối có thể là một ô, một hàng, một cột hay một phần của hàng hoặc cột.</a:t>
            </a:r>
          </a:p>
          <a:p>
            <a:pPr eaLnBrk="1" hangingPunct="1"/>
            <a:r>
              <a:rPr lang="vi-VN" altLang="en-US" sz="28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0000FF"/>
                </a:solidFill>
              </a:rPr>
              <a:t>Địa chỉ của Khối</a:t>
            </a:r>
            <a:r>
              <a:rPr lang="en-US" altLang="en-US" sz="2800"/>
              <a:t>: là cặp địa chỉ của ô trên cùng bên trái và ô dưới cùng bên phải được phân cách bằng dấu 2chấm (</a:t>
            </a:r>
            <a:r>
              <a:rPr lang="en-US" altLang="en-US" sz="2800">
                <a:sym typeface="Wingdings" pitchFamily="2" charset="2"/>
              </a:rPr>
              <a:t>:). Ví dụ:  </a:t>
            </a:r>
            <a:r>
              <a:rPr lang="en-US" altLang="en-US" sz="2800">
                <a:solidFill>
                  <a:srgbClr val="0000FF"/>
                </a:solidFill>
                <a:sym typeface="Wingdings" pitchFamily="2" charset="2"/>
              </a:rPr>
              <a:t>C2:D3</a:t>
            </a:r>
          </a:p>
          <a:p>
            <a:pPr eaLnBrk="1" hangingPunct="1"/>
            <a:r>
              <a:rPr lang="vi-VN" altLang="en-US" sz="28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0000FF"/>
                </a:solidFill>
              </a:rPr>
              <a:t>Thanh công thức</a:t>
            </a:r>
            <a:r>
              <a:rPr lang="en-US" altLang="en-US" sz="2800"/>
              <a:t>: cho biết nội dung của ô đang được chọn.</a:t>
            </a:r>
          </a:p>
        </p:txBody>
      </p:sp>
      <p:sp>
        <p:nvSpPr>
          <p:cNvPr id="11267" name="Rectangle 11"/>
          <p:cNvSpPr>
            <a:spLocks noChangeArrowheads="1"/>
          </p:cNvSpPr>
          <p:nvPr/>
        </p:nvSpPr>
        <p:spPr bwMode="auto">
          <a:xfrm>
            <a:off x="-38100" y="923925"/>
            <a:ext cx="864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2. Các thành phần chính trên trang tính </a:t>
            </a:r>
          </a:p>
        </p:txBody>
      </p:sp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1269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193800"/>
            <a:ext cx="6858000" cy="558800"/>
          </a:xfrm>
          <a:solidFill>
            <a:srgbClr val="CC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en-US" sz="3000" b="1" smtClean="0">
                <a:solidFill>
                  <a:srgbClr val="FF0000"/>
                </a:solidFill>
              </a:rPr>
              <a:t>Số trang tính trên một bảng tính là:</a:t>
            </a:r>
            <a:endParaRPr lang="en-US" altLang="en-US" sz="3000" b="1" smtClean="0">
              <a:solidFill>
                <a:srgbClr val="FF0000"/>
              </a:solidFill>
            </a:endParaRPr>
          </a:p>
        </p:txBody>
      </p:sp>
      <p:sp>
        <p:nvSpPr>
          <p:cNvPr id="12291" name="Text Box 13"/>
          <p:cNvSpPr txBox="1">
            <a:spLocks noChangeArrowheads="1"/>
          </p:cNvSpPr>
          <p:nvPr/>
        </p:nvSpPr>
        <p:spPr bwMode="auto">
          <a:xfrm>
            <a:off x="1524000" y="2362200"/>
            <a:ext cx="594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 b="1"/>
              <a:t>A. Chỉ có một trang tính.</a:t>
            </a:r>
            <a:endParaRPr lang="en-US" altLang="en-US" sz="3200" b="1"/>
          </a:p>
        </p:txBody>
      </p:sp>
      <p:sp>
        <p:nvSpPr>
          <p:cNvPr id="12292" name="Text Box 15"/>
          <p:cNvSpPr txBox="1">
            <a:spLocks noChangeArrowheads="1"/>
          </p:cNvSpPr>
          <p:nvPr/>
        </p:nvSpPr>
        <p:spPr bwMode="auto">
          <a:xfrm>
            <a:off x="1524000" y="3352800"/>
            <a:ext cx="594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 b="1"/>
              <a:t>B. Chỉ có ba trang tính</a:t>
            </a:r>
            <a:endParaRPr lang="en-US" altLang="en-US" sz="3200" b="1"/>
          </a:p>
        </p:txBody>
      </p:sp>
      <p:sp>
        <p:nvSpPr>
          <p:cNvPr id="12293" name="Text Box 17"/>
          <p:cNvSpPr txBox="1">
            <a:spLocks noChangeArrowheads="1"/>
          </p:cNvSpPr>
          <p:nvPr/>
        </p:nvSpPr>
        <p:spPr bwMode="auto">
          <a:xfrm>
            <a:off x="1524000" y="4343400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 b="1"/>
              <a:t>C. Có thể có nhiều trang tính.</a:t>
            </a:r>
            <a:endParaRPr lang="en-US" altLang="en-US" sz="3200" b="1"/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1524000" y="5334000"/>
            <a:ext cx="594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 b="1"/>
              <a:t>D. Có 100 trang tính.</a:t>
            </a:r>
            <a:endParaRPr lang="en-US" altLang="en-US" sz="3200" b="1"/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1538288" y="4392613"/>
            <a:ext cx="5334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en-US" b="1"/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2297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2"/>
          <p:cNvSpPr txBox="1">
            <a:spLocks noChangeArrowheads="1"/>
          </p:cNvSpPr>
          <p:nvPr/>
        </p:nvSpPr>
        <p:spPr bwMode="auto">
          <a:xfrm>
            <a:off x="1295400" y="4343400"/>
            <a:ext cx="74676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2800" b="0" dirty="0">
                <a:latin typeface="+mn-lt"/>
              </a:rPr>
              <a:t>C</a:t>
            </a:r>
            <a:r>
              <a:rPr lang="fr-FR" altLang="en-US" sz="2800" b="0" dirty="0" smtClean="0">
                <a:latin typeface="+mn-lt"/>
              </a:rPr>
              <a:t>. </a:t>
            </a:r>
            <a:r>
              <a:rPr lang="fr-FR" altLang="en-US" sz="2800" b="0" dirty="0" err="1" smtClean="0">
                <a:latin typeface="+mn-lt"/>
              </a:rPr>
              <a:t>Công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thức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của</a:t>
            </a:r>
            <a:r>
              <a:rPr lang="fr-FR" altLang="en-US" sz="2800" b="0" dirty="0" smtClean="0">
                <a:latin typeface="+mn-lt"/>
              </a:rPr>
              <a:t> ô </a:t>
            </a:r>
            <a:r>
              <a:rPr lang="fr-FR" altLang="en-US" sz="2800" b="0" dirty="0" err="1" smtClean="0">
                <a:latin typeface="+mn-lt"/>
              </a:rPr>
              <a:t>đang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được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kích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hoạt</a:t>
            </a:r>
            <a:r>
              <a:rPr lang="fr-FR" altLang="en-US" sz="2800" b="0" dirty="0" smtClean="0">
                <a:latin typeface="+mn-lt"/>
              </a:rPr>
              <a:t>.</a:t>
            </a:r>
            <a:endParaRPr lang="en-US" altLang="en-US" sz="2800" b="0" dirty="0" smtClean="0">
              <a:latin typeface="+mn-lt"/>
            </a:endParaRPr>
          </a:p>
        </p:txBody>
      </p:sp>
      <p:sp>
        <p:nvSpPr>
          <p:cNvPr id="46083" name="Text Box 14"/>
          <p:cNvSpPr txBox="1">
            <a:spLocks noChangeArrowheads="1"/>
          </p:cNvSpPr>
          <p:nvPr/>
        </p:nvSpPr>
        <p:spPr bwMode="auto">
          <a:xfrm>
            <a:off x="1295400" y="3362325"/>
            <a:ext cx="73914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2800" b="0" dirty="0" smtClean="0">
                <a:latin typeface="+mn-lt"/>
              </a:rPr>
              <a:t>B. </a:t>
            </a:r>
            <a:r>
              <a:rPr lang="fr-FR" altLang="en-US" sz="2800" b="0" dirty="0" err="1" smtClean="0">
                <a:latin typeface="+mn-lt"/>
              </a:rPr>
              <a:t>Nội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dung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của</a:t>
            </a:r>
            <a:r>
              <a:rPr lang="fr-FR" altLang="en-US" sz="2800" b="0" dirty="0" smtClean="0">
                <a:latin typeface="+mn-lt"/>
              </a:rPr>
              <a:t> ô </a:t>
            </a:r>
            <a:r>
              <a:rPr lang="fr-FR" altLang="en-US" sz="2800" b="0" dirty="0" err="1" smtClean="0">
                <a:latin typeface="+mn-lt"/>
              </a:rPr>
              <a:t>đang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được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kích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hoạt</a:t>
            </a:r>
            <a:r>
              <a:rPr lang="fr-FR" altLang="en-US" sz="2800" b="0" dirty="0" smtClean="0">
                <a:latin typeface="+mn-lt"/>
              </a:rPr>
              <a:t>.</a:t>
            </a:r>
            <a:endParaRPr lang="en-US" altLang="en-US" sz="2800" b="0" dirty="0" smtClean="0">
              <a:latin typeface="+mn-lt"/>
            </a:endParaRPr>
          </a:p>
        </p:txBody>
      </p:sp>
      <p:sp>
        <p:nvSpPr>
          <p:cNvPr id="46084" name="Text Box 16"/>
          <p:cNvSpPr txBox="1">
            <a:spLocks noChangeArrowheads="1"/>
          </p:cNvSpPr>
          <p:nvPr/>
        </p:nvSpPr>
        <p:spPr bwMode="auto">
          <a:xfrm>
            <a:off x="1295400" y="2341563"/>
            <a:ext cx="73914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2800" b="0" dirty="0" smtClean="0">
                <a:latin typeface="+mn-lt"/>
              </a:rPr>
              <a:t>A. </a:t>
            </a:r>
            <a:r>
              <a:rPr lang="fr-FR" altLang="en-US" sz="2800" b="0" dirty="0" err="1" smtClean="0">
                <a:latin typeface="+mn-lt"/>
              </a:rPr>
              <a:t>Địa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chỉ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của</a:t>
            </a:r>
            <a:r>
              <a:rPr lang="fr-FR" altLang="en-US" sz="2800" b="0" dirty="0" smtClean="0">
                <a:latin typeface="+mn-lt"/>
              </a:rPr>
              <a:t> ô </a:t>
            </a:r>
            <a:r>
              <a:rPr lang="fr-FR" altLang="en-US" sz="2800" b="0" dirty="0" err="1" smtClean="0">
                <a:latin typeface="+mn-lt"/>
              </a:rPr>
              <a:t>đang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được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kích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hoạt</a:t>
            </a:r>
            <a:r>
              <a:rPr lang="fr-FR" altLang="en-US" sz="2800" b="0" dirty="0" smtClean="0">
                <a:latin typeface="+mn-lt"/>
              </a:rPr>
              <a:t>.</a:t>
            </a:r>
            <a:endParaRPr lang="en-US" altLang="en-US" sz="2800" b="0" dirty="0" smtClean="0">
              <a:latin typeface="+mn-lt"/>
            </a:endParaRPr>
          </a:p>
        </p:txBody>
      </p:sp>
      <p:sp>
        <p:nvSpPr>
          <p:cNvPr id="13317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1065213"/>
            <a:ext cx="6781800" cy="588962"/>
          </a:xfrm>
          <a:solidFill>
            <a:srgbClr val="CCFF99"/>
          </a:solidFill>
          <a:ln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en-US" sz="3200" b="1" smtClean="0">
                <a:solidFill>
                  <a:srgbClr val="FF0000"/>
                </a:solidFill>
              </a:rPr>
              <a:t>Hộp tên hiển thị:</a:t>
            </a:r>
            <a:endParaRPr lang="en-US" altLang="en-US" sz="3200" b="1" smtClean="0">
              <a:solidFill>
                <a:srgbClr val="FF0000"/>
              </a:solidFill>
            </a:endParaRPr>
          </a:p>
        </p:txBody>
      </p:sp>
      <p:sp>
        <p:nvSpPr>
          <p:cNvPr id="46086" name="Text Box 19"/>
          <p:cNvSpPr txBox="1">
            <a:spLocks noChangeArrowheads="1"/>
          </p:cNvSpPr>
          <p:nvPr/>
        </p:nvSpPr>
        <p:spPr bwMode="auto">
          <a:xfrm>
            <a:off x="1371600" y="5410200"/>
            <a:ext cx="71628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2800" b="0" dirty="0" smtClean="0">
                <a:latin typeface="+mn-lt"/>
              </a:rPr>
              <a:t>D. </a:t>
            </a:r>
            <a:r>
              <a:rPr lang="fr-FR" altLang="en-US" sz="2800" b="0" dirty="0" err="1" smtClean="0">
                <a:latin typeface="+mn-lt"/>
              </a:rPr>
              <a:t>Kích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thước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của</a:t>
            </a:r>
            <a:r>
              <a:rPr lang="fr-FR" altLang="en-US" sz="2800" b="0" dirty="0" smtClean="0">
                <a:latin typeface="+mn-lt"/>
              </a:rPr>
              <a:t> ô </a:t>
            </a:r>
            <a:r>
              <a:rPr lang="fr-FR" altLang="en-US" sz="2800" b="0" dirty="0" err="1" smtClean="0">
                <a:latin typeface="+mn-lt"/>
              </a:rPr>
              <a:t>được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kích</a:t>
            </a:r>
            <a:r>
              <a:rPr lang="fr-FR" altLang="en-US" sz="2800" b="0" dirty="0" smtClean="0">
                <a:latin typeface="+mn-lt"/>
              </a:rPr>
              <a:t> </a:t>
            </a:r>
            <a:r>
              <a:rPr lang="fr-FR" altLang="en-US" sz="2800" b="0" dirty="0" err="1" smtClean="0">
                <a:latin typeface="+mn-lt"/>
              </a:rPr>
              <a:t>hoạt</a:t>
            </a:r>
            <a:r>
              <a:rPr lang="fr-FR" altLang="en-US" sz="2800" b="0" dirty="0" smtClean="0">
                <a:latin typeface="+mn-lt"/>
              </a:rPr>
              <a:t>.</a:t>
            </a:r>
            <a:endParaRPr lang="en-US" altLang="en-US" sz="2800" b="0" dirty="0" smtClean="0">
              <a:latin typeface="+mn-lt"/>
            </a:endParaRPr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1219200" y="2341563"/>
            <a:ext cx="5334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en-US" b="1"/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3321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604838"/>
            <a:ext cx="9134475" cy="62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11"/>
          <p:cNvSpPr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  3. Dữ liệu trên trang tính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3505200" y="3962400"/>
            <a:ext cx="304800" cy="787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362200" y="4343400"/>
            <a:ext cx="1447800" cy="406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22700" y="4521200"/>
            <a:ext cx="28067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3200" b="1"/>
              <a:t>Dữ liệu kí tự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4724400" y="5486400"/>
            <a:ext cx="304800" cy="5588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581400" y="5816600"/>
            <a:ext cx="1447800" cy="2286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041900" y="5816600"/>
            <a:ext cx="2425700" cy="5842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Dữ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liệu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4"/>
          <p:cNvSpPr txBox="1">
            <a:spLocks noChangeArrowheads="1"/>
          </p:cNvSpPr>
          <p:nvPr/>
        </p:nvSpPr>
        <p:spPr bwMode="auto">
          <a:xfrm>
            <a:off x="457200" y="1473200"/>
            <a:ext cx="3886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en-US" sz="3200" b="1">
                <a:solidFill>
                  <a:srgbClr val="C00000"/>
                </a:solidFill>
              </a:rPr>
              <a:t>a). Dữ liệu số:</a:t>
            </a:r>
            <a:endParaRPr lang="en-US" altLang="en-US" sz="3200" b="1">
              <a:solidFill>
                <a:srgbClr val="C00000"/>
              </a:solidFill>
            </a:endParaRPr>
          </a:p>
        </p:txBody>
      </p:sp>
      <p:sp>
        <p:nvSpPr>
          <p:cNvPr id="15363" name="Rectangle 11"/>
          <p:cNvSpPr>
            <a:spLocks noChangeArrowheads="1"/>
          </p:cNvSpPr>
          <p:nvPr/>
        </p:nvSpPr>
        <p:spPr bwMode="auto">
          <a:xfrm>
            <a:off x="304800" y="965200"/>
            <a:ext cx="6096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3. Dữ liệu trên trang tính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993900"/>
            <a:ext cx="8534400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32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pt-BR" altLang="en-US" sz="3200">
                <a:sym typeface="Wingdings" pitchFamily="2" charset="2"/>
              </a:rPr>
              <a:t>Là c</a:t>
            </a:r>
            <a:r>
              <a:rPr lang="pt-BR" altLang="en-US" sz="3200"/>
              <a:t>ác số 0, 1,..., 9, dấu cộng (+) chỉ số dương, dấu trừ (-) chỉ số âm, dấu phần trăm (%) chỉ tỉ lệ phần trăm. </a:t>
            </a:r>
          </a:p>
          <a:p>
            <a:pPr eaLnBrk="1" hangingPunct="1"/>
            <a:r>
              <a:rPr lang="pt-BR" altLang="en-US" sz="3200">
                <a:solidFill>
                  <a:srgbClr val="9900CC"/>
                </a:solidFill>
              </a:rPr>
              <a:t> Ví dụ:</a:t>
            </a:r>
            <a:r>
              <a:rPr lang="pt-BR" altLang="en-US" sz="3200"/>
              <a:t> </a:t>
            </a:r>
            <a:r>
              <a:rPr lang="pt-BR" altLang="en-US" sz="3200">
                <a:solidFill>
                  <a:srgbClr val="0000FF"/>
                </a:solidFill>
              </a:rPr>
              <a:t>120; +38; -162; 15.55; 156; 320.01.</a:t>
            </a:r>
          </a:p>
          <a:p>
            <a:pPr eaLnBrk="1" hangingPunct="1"/>
            <a:r>
              <a:rPr lang="pt-BR" altLang="en-US" sz="3200"/>
              <a:t>- Ở chế độ ngầm định, dữ liệu số được </a:t>
            </a:r>
            <a:r>
              <a:rPr lang="pt-BR" altLang="en-US" sz="3200">
                <a:solidFill>
                  <a:srgbClr val="C00000"/>
                </a:solidFill>
              </a:rPr>
              <a:t>căn thẳng lề phải</a:t>
            </a:r>
            <a:r>
              <a:rPr lang="pt-BR" altLang="en-US" sz="3200"/>
              <a:t> trong ô tính.</a:t>
            </a:r>
          </a:p>
          <a:p>
            <a:pPr eaLnBrk="1" hangingPunct="1"/>
            <a:r>
              <a:rPr lang="en-US" altLang="en-US" sz="2800"/>
              <a:t>Thông thường, dấu phẩy (,) được dùng để phân cách hàng nghìn, hàng triệu...., dấu chấm (.) để phân cách phần nguyên và phần thập phân.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4343400" y="1258888"/>
            <a:ext cx="5105400" cy="16383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về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dữ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liệu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số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5366" name="Rectangle 15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5367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4"/>
          <p:cNvSpPr txBox="1">
            <a:spLocks noChangeArrowheads="1"/>
          </p:cNvSpPr>
          <p:nvPr/>
        </p:nvSpPr>
        <p:spPr bwMode="auto">
          <a:xfrm>
            <a:off x="457200" y="1549400"/>
            <a:ext cx="3886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C00000"/>
                </a:solidFill>
              </a:rPr>
              <a:t>b). Dữ liệu kí tự </a:t>
            </a:r>
            <a:r>
              <a:rPr lang="pt-BR" altLang="en-US" sz="3200" b="1">
                <a:solidFill>
                  <a:srgbClr val="C00000"/>
                </a:solidFill>
              </a:rPr>
              <a:t>:</a:t>
            </a:r>
            <a:endParaRPr lang="en-US" altLang="en-US" sz="3200" b="1">
              <a:solidFill>
                <a:srgbClr val="C00000"/>
              </a:solidFill>
            </a:endParaRPr>
          </a:p>
        </p:txBody>
      </p:sp>
      <p:sp>
        <p:nvSpPr>
          <p:cNvPr id="16387" name="Rectangle 11"/>
          <p:cNvSpPr>
            <a:spLocks noChangeArrowheads="1"/>
          </p:cNvSpPr>
          <p:nvPr/>
        </p:nvSpPr>
        <p:spPr bwMode="auto">
          <a:xfrm>
            <a:off x="304800" y="965200"/>
            <a:ext cx="6096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3. Dữ liệu trên trang tính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2028825"/>
            <a:ext cx="8534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vi-VN" altLang="en-US" sz="32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Là dãy các chữ cái, chữ số, kí hiệu.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>
                <a:solidFill>
                  <a:srgbClr val="9900CC"/>
                </a:solidFill>
              </a:rPr>
              <a:t>    Ví dụ:</a:t>
            </a:r>
            <a:r>
              <a:rPr lang="en-US" altLang="en-US" sz="3200" b="1"/>
              <a:t> Lớp 7A, Diem thi, Họ tên.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/>
              <a:t>Ở chế độ mặc định, dữ liệu kí tự được </a:t>
            </a:r>
            <a:r>
              <a:rPr lang="en-US" altLang="en-US" sz="3200" b="1">
                <a:solidFill>
                  <a:srgbClr val="0000FF"/>
                </a:solidFill>
              </a:rPr>
              <a:t>căn thẳng lề trái</a:t>
            </a:r>
            <a:r>
              <a:rPr lang="en-US" altLang="en-US" sz="3200" b="1"/>
              <a:t> trong ô tính.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/>
              <a:t>*</a:t>
            </a:r>
            <a:r>
              <a:rPr lang="en-US" altLang="en-US" sz="3200" b="1">
                <a:solidFill>
                  <a:srgbClr val="FF0000"/>
                </a:solidFill>
              </a:rPr>
              <a:t>Lưu ý</a:t>
            </a:r>
            <a:r>
              <a:rPr lang="en-US" altLang="en-US" sz="3200" b="1"/>
              <a:t>: Ngoài dữ liệu, ô tính còn có thể chứa công thức.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3886200" y="1408113"/>
            <a:ext cx="5410200" cy="1639887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về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dữ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liệu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kí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tự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6390" name="Rectangle 21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6391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49400"/>
            <a:ext cx="9134475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Footer Placeholder 3"/>
          <p:cNvSpPr txBox="1">
            <a:spLocks noGrp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200" b="1">
                <a:solidFill>
                  <a:srgbClr val="FFABAB"/>
                </a:solidFill>
                <a:ea typeface="Arial Unicode MS" pitchFamily="34" charset="-128"/>
                <a:cs typeface="Arial Unicode MS" pitchFamily="34" charset="-128"/>
              </a:rPr>
              <a:t>Võ Nhật Trường </a:t>
            </a:r>
          </a:p>
        </p:txBody>
      </p:sp>
      <p:sp>
        <p:nvSpPr>
          <p:cNvPr id="17412" name="Rectangle 11"/>
          <p:cNvSpPr>
            <a:spLocks noChangeArrowheads="1"/>
          </p:cNvSpPr>
          <p:nvPr/>
        </p:nvSpPr>
        <p:spPr bwMode="auto">
          <a:xfrm>
            <a:off x="304800" y="963613"/>
            <a:ext cx="7696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4. Chọn các đối tượng trên trang tính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4724400" y="5105400"/>
            <a:ext cx="2743200" cy="476250"/>
          </a:xfrm>
          <a:prstGeom prst="wedgeRoundRectCallout">
            <a:avLst>
              <a:gd name="adj1" fmla="val -48963"/>
              <a:gd name="adj2" fmla="val -12312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 altLang="en-US" sz="2800" b="1"/>
              <a:t>Chọn 1 ô (D5)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3733800" y="4648200"/>
            <a:ext cx="1295400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2" name="Rounded Rectangular Callout 1"/>
          <p:cNvSpPr/>
          <p:nvPr/>
        </p:nvSpPr>
        <p:spPr>
          <a:xfrm>
            <a:off x="6629400" y="2520950"/>
            <a:ext cx="2419350" cy="1055688"/>
          </a:xfrm>
          <a:prstGeom prst="wedgeRoundRectCallout">
            <a:avLst>
              <a:gd name="adj1" fmla="val 42911"/>
              <a:gd name="adj2" fmla="val 1116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Thao </a:t>
            </a:r>
            <a:r>
              <a:rPr lang="en-US" sz="2800" b="1" dirty="0" err="1">
                <a:solidFill>
                  <a:schemeClr val="tx1"/>
                </a:solidFill>
              </a:rPr>
              <a:t>tác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thực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7416" name="Rectangle 17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7417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 animBg="1"/>
      <p:bldP spid="7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49400"/>
            <a:ext cx="9134475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Footer Placeholder 3"/>
          <p:cNvSpPr txBox="1">
            <a:spLocks noGrp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200" b="1">
                <a:solidFill>
                  <a:srgbClr val="FFABAB"/>
                </a:solidFill>
                <a:ea typeface="Arial Unicode MS" pitchFamily="34" charset="-128"/>
                <a:cs typeface="Arial Unicode MS" pitchFamily="34" charset="-128"/>
              </a:rPr>
              <a:t>Võ Nhật Trường </a:t>
            </a:r>
          </a:p>
        </p:txBody>
      </p:sp>
      <p:sp>
        <p:nvSpPr>
          <p:cNvPr id="18436" name="Rectangle 11"/>
          <p:cNvSpPr>
            <a:spLocks noChangeArrowheads="1"/>
          </p:cNvSpPr>
          <p:nvPr/>
        </p:nvSpPr>
        <p:spPr bwMode="auto">
          <a:xfrm>
            <a:off x="304800" y="963613"/>
            <a:ext cx="7696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4. Chọn các đối tượng trên trang tính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914400" y="5334000"/>
            <a:ext cx="2743200" cy="954088"/>
          </a:xfrm>
          <a:prstGeom prst="wedgeRoundRectCallout">
            <a:avLst>
              <a:gd name="adj1" fmla="val -67868"/>
              <a:gd name="adj2" fmla="val -87336"/>
              <a:gd name="adj3" fmla="val 16667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altLang="en-US" sz="2800" dirty="0" smtClean="0">
                <a:solidFill>
                  <a:srgbClr val="0000FF"/>
                </a:solidFill>
              </a:rPr>
              <a:t> 1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hàng</a:t>
            </a:r>
            <a:r>
              <a:rPr lang="en-US" altLang="en-US" sz="2800" dirty="0" smtClean="0">
                <a:solidFill>
                  <a:srgbClr val="0000FF"/>
                </a:solidFill>
              </a:rPr>
              <a:t> (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hàng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altLang="en-US" sz="2800" dirty="0" smtClean="0">
                <a:solidFill>
                  <a:srgbClr val="0000FF"/>
                </a:solidFill>
              </a:rPr>
              <a:t> 6)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0" y="4800600"/>
            <a:ext cx="83058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8" name="Rounded Rectangular Callout 7"/>
          <p:cNvSpPr/>
          <p:nvPr/>
        </p:nvSpPr>
        <p:spPr>
          <a:xfrm>
            <a:off x="6629400" y="2520950"/>
            <a:ext cx="2419350" cy="1055688"/>
          </a:xfrm>
          <a:prstGeom prst="wedgeRoundRectCallout">
            <a:avLst>
              <a:gd name="adj1" fmla="val 42911"/>
              <a:gd name="adj2" fmla="val 1116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Thao </a:t>
            </a:r>
            <a:r>
              <a:rPr lang="en-US" sz="2800" b="1" dirty="0" err="1">
                <a:solidFill>
                  <a:schemeClr val="tx1"/>
                </a:solidFill>
              </a:rPr>
              <a:t>tác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thực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8441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49400"/>
            <a:ext cx="9134475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Footer Placeholder 3"/>
          <p:cNvSpPr txBox="1">
            <a:spLocks noGrp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200" b="1">
                <a:solidFill>
                  <a:srgbClr val="FFABAB"/>
                </a:solidFill>
                <a:ea typeface="Arial Unicode MS" pitchFamily="34" charset="-128"/>
                <a:cs typeface="Arial Unicode MS" pitchFamily="34" charset="-128"/>
              </a:rPr>
              <a:t>Võ Nhật Trường </a:t>
            </a:r>
          </a:p>
        </p:txBody>
      </p:sp>
      <p:sp>
        <p:nvSpPr>
          <p:cNvPr id="19460" name="Rectangle 11"/>
          <p:cNvSpPr>
            <a:spLocks noChangeArrowheads="1"/>
          </p:cNvSpPr>
          <p:nvPr/>
        </p:nvSpPr>
        <p:spPr bwMode="auto">
          <a:xfrm>
            <a:off x="304800" y="963613"/>
            <a:ext cx="7696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4. Chọn các đối tượng trên trang tính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4886325" y="5638800"/>
            <a:ext cx="2743200" cy="954088"/>
          </a:xfrm>
          <a:prstGeom prst="wedgeRoundRectCallout">
            <a:avLst>
              <a:gd name="adj1" fmla="val -39509"/>
              <a:gd name="adj2" fmla="val -80179"/>
              <a:gd name="adj3" fmla="val 16667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altLang="en-US" sz="2800" dirty="0" smtClean="0">
                <a:solidFill>
                  <a:srgbClr val="0000FF"/>
                </a:solidFill>
              </a:rPr>
              <a:t> 1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khối</a:t>
            </a:r>
            <a:r>
              <a:rPr lang="en-US" altLang="en-US" sz="2800" dirty="0" smtClean="0">
                <a:solidFill>
                  <a:srgbClr val="0000FF"/>
                </a:solidFill>
              </a:rPr>
              <a:t> (D5:E8)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3733800" y="4648200"/>
            <a:ext cx="25146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8" name="Rounded Rectangular Callout 7"/>
          <p:cNvSpPr/>
          <p:nvPr/>
        </p:nvSpPr>
        <p:spPr>
          <a:xfrm>
            <a:off x="6629400" y="2520950"/>
            <a:ext cx="2419350" cy="1055688"/>
          </a:xfrm>
          <a:prstGeom prst="wedgeRoundRectCallout">
            <a:avLst>
              <a:gd name="adj1" fmla="val 42911"/>
              <a:gd name="adj2" fmla="val 1116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Thao </a:t>
            </a:r>
            <a:r>
              <a:rPr lang="en-US" sz="2800" b="1" dirty="0" err="1">
                <a:solidFill>
                  <a:schemeClr val="tx1"/>
                </a:solidFill>
              </a:rPr>
              <a:t>tác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thực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19465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1549400"/>
            <a:ext cx="9117012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2590800" y="5867400"/>
            <a:ext cx="365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b="1"/>
              <a:t>Chọn nhiều khối.</a:t>
            </a:r>
          </a:p>
        </p:txBody>
      </p:sp>
      <p:sp>
        <p:nvSpPr>
          <p:cNvPr id="20484" name="Rectangle 11"/>
          <p:cNvSpPr>
            <a:spLocks noChangeArrowheads="1"/>
          </p:cNvSpPr>
          <p:nvPr/>
        </p:nvSpPr>
        <p:spPr bwMode="auto">
          <a:xfrm>
            <a:off x="304800" y="963613"/>
            <a:ext cx="7696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4. Chọn các đối tượng trên trang tính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629400" y="2520950"/>
            <a:ext cx="2419350" cy="1055688"/>
          </a:xfrm>
          <a:prstGeom prst="wedgeRoundRectCallout">
            <a:avLst>
              <a:gd name="adj1" fmla="val 42911"/>
              <a:gd name="adj2" fmla="val 1116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Thao </a:t>
            </a:r>
            <a:r>
              <a:rPr lang="en-US" sz="2800" b="1" dirty="0" err="1">
                <a:solidFill>
                  <a:schemeClr val="tx1"/>
                </a:solidFill>
              </a:rPr>
              <a:t>tác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thực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20487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014413"/>
            <a:ext cx="9118600" cy="454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ular Callout 6"/>
          <p:cNvSpPr>
            <a:spLocks/>
          </p:cNvSpPr>
          <p:nvPr/>
        </p:nvSpPr>
        <p:spPr>
          <a:xfrm>
            <a:off x="300038" y="5822950"/>
            <a:ext cx="8569325" cy="577850"/>
          </a:xfrm>
          <a:prstGeom prst="wedgeRoundRectCallout">
            <a:avLst>
              <a:gd name="adj1" fmla="val 21008"/>
              <a:gd name="adj2" fmla="val -4943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Bảng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kết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quả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học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tập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600200" y="2895600"/>
            <a:ext cx="49530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Thông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tin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trên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được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như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1752600" y="2971800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Mỗi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hàng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cột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thông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tin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cùng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loại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hay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không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1905000" y="3124200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Môn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môn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tổng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kết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thấp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2057400" y="3276600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của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môn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Toán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0" name="Rounded Rectangular Callout 9"/>
          <p:cNvSpPr>
            <a:spLocks/>
          </p:cNvSpPr>
          <p:nvPr/>
        </p:nvSpPr>
        <p:spPr>
          <a:xfrm>
            <a:off x="173038" y="5567363"/>
            <a:ext cx="8818562" cy="1055687"/>
          </a:xfrm>
          <a:prstGeom prst="wedgeRoundRectCallout">
            <a:avLst>
              <a:gd name="adj1" fmla="val 21008"/>
              <a:gd name="adj2" fmla="val -4943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Mỗi</a:t>
            </a:r>
            <a:r>
              <a:rPr lang="en-US" sz="2800" b="1" dirty="0">
                <a:solidFill>
                  <a:srgbClr val="FF0000"/>
                </a:solidFill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</a:rPr>
              <a:t>trên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trang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tính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đều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cho</a:t>
            </a:r>
            <a:r>
              <a:rPr lang="en-US" sz="2800" b="1" dirty="0">
                <a:solidFill>
                  <a:srgbClr val="FF0000"/>
                </a:solidFill>
              </a:rPr>
              <a:t> ta </a:t>
            </a:r>
            <a:r>
              <a:rPr lang="en-US" sz="2800" b="1" dirty="0" err="1">
                <a:solidFill>
                  <a:srgbClr val="FF0000"/>
                </a:solidFill>
              </a:rPr>
              <a:t>thông</a:t>
            </a:r>
            <a:r>
              <a:rPr lang="en-US" sz="2800" b="1" dirty="0">
                <a:solidFill>
                  <a:srgbClr val="FF0000"/>
                </a:solidFill>
              </a:rPr>
              <a:t> tin </a:t>
            </a:r>
            <a:r>
              <a:rPr lang="en-US" sz="2800" b="1" dirty="0" err="1">
                <a:solidFill>
                  <a:srgbClr val="FF0000"/>
                </a:solidFill>
              </a:rPr>
              <a:t>hoàn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toàn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xác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định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tùy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theo</a:t>
            </a:r>
            <a:r>
              <a:rPr lang="en-US" sz="2800" b="1" dirty="0">
                <a:solidFill>
                  <a:srgbClr val="FF0000"/>
                </a:solidFill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</a:rPr>
              <a:t>đó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nằm</a:t>
            </a:r>
            <a:r>
              <a:rPr lang="en-US" sz="2800" b="1" dirty="0">
                <a:solidFill>
                  <a:srgbClr val="FF0000"/>
                </a:solidFill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</a:rPr>
              <a:t>hàng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nào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cột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nào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3082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9400"/>
            <a:ext cx="9144000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11"/>
          <p:cNvSpPr>
            <a:spLocks noChangeArrowheads="1"/>
          </p:cNvSpPr>
          <p:nvPr/>
        </p:nvSpPr>
        <p:spPr bwMode="auto">
          <a:xfrm>
            <a:off x="304800" y="963613"/>
            <a:ext cx="7696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4. Chọn các đối tượng trên trang tính</a:t>
            </a:r>
          </a:p>
        </p:txBody>
      </p:sp>
      <p:sp>
        <p:nvSpPr>
          <p:cNvPr id="21508" name="Footer Placeholder 3"/>
          <p:cNvSpPr txBox="1">
            <a:spLocks noGrp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200" b="1">
                <a:solidFill>
                  <a:srgbClr val="FFABAB"/>
                </a:solidFill>
                <a:ea typeface="Arial Unicode MS" pitchFamily="34" charset="-128"/>
                <a:cs typeface="Arial Unicode MS" pitchFamily="34" charset="-128"/>
              </a:rPr>
              <a:t>Võ Nhật Trường </a:t>
            </a:r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auto">
          <a:xfrm>
            <a:off x="5791200" y="4532313"/>
            <a:ext cx="1123950" cy="954087"/>
          </a:xfrm>
          <a:prstGeom prst="wedgeRoundRectCallout">
            <a:avLst>
              <a:gd name="adj1" fmla="val -109936"/>
              <a:gd name="adj2" fmla="val -71591"/>
              <a:gd name="adj3" fmla="val 16667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altLang="en-US" sz="2800" dirty="0" smtClean="0">
                <a:solidFill>
                  <a:srgbClr val="0000FF"/>
                </a:solidFill>
              </a:rPr>
              <a:t> 1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cột</a:t>
            </a:r>
            <a:endParaRPr lang="en-US" alt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4152900" y="3182938"/>
            <a:ext cx="1028700" cy="3827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9" name="Rounded Rectangular Callout 8"/>
          <p:cNvSpPr/>
          <p:nvPr/>
        </p:nvSpPr>
        <p:spPr>
          <a:xfrm>
            <a:off x="6629400" y="2520950"/>
            <a:ext cx="2419350" cy="1055688"/>
          </a:xfrm>
          <a:prstGeom prst="wedgeRoundRectCallout">
            <a:avLst>
              <a:gd name="adj1" fmla="val 42911"/>
              <a:gd name="adj2" fmla="val 1116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Thao </a:t>
            </a:r>
            <a:r>
              <a:rPr lang="en-US" sz="2800" b="1" dirty="0" err="1">
                <a:solidFill>
                  <a:schemeClr val="tx1"/>
                </a:solidFill>
              </a:rPr>
              <a:t>tác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thực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21513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2"/>
          <p:cNvSpPr txBox="1">
            <a:spLocks noChangeArrowheads="1"/>
          </p:cNvSpPr>
          <p:nvPr/>
        </p:nvSpPr>
        <p:spPr bwMode="auto">
          <a:xfrm>
            <a:off x="1588" y="2336800"/>
            <a:ext cx="3810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320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Chọn một hàng:</a:t>
            </a:r>
          </a:p>
        </p:txBody>
      </p:sp>
      <p:sp>
        <p:nvSpPr>
          <p:cNvPr id="22531" name="Text Box 13"/>
          <p:cNvSpPr txBox="1">
            <a:spLocks noChangeArrowheads="1"/>
          </p:cNvSpPr>
          <p:nvPr/>
        </p:nvSpPr>
        <p:spPr bwMode="auto">
          <a:xfrm>
            <a:off x="1588" y="2957513"/>
            <a:ext cx="33147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320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Chọn cột:</a:t>
            </a:r>
          </a:p>
        </p:txBody>
      </p:sp>
      <p:sp>
        <p:nvSpPr>
          <p:cNvPr id="22532" name="Text Box 14"/>
          <p:cNvSpPr txBox="1">
            <a:spLocks noChangeArrowheads="1"/>
          </p:cNvSpPr>
          <p:nvPr/>
        </p:nvSpPr>
        <p:spPr bwMode="auto">
          <a:xfrm>
            <a:off x="0" y="3587750"/>
            <a:ext cx="3276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320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Chọn khối:</a:t>
            </a:r>
            <a:endParaRPr lang="en-US" altLang="en-US" sz="3200"/>
          </a:p>
        </p:txBody>
      </p:sp>
      <p:sp>
        <p:nvSpPr>
          <p:cNvPr id="22533" name="Text Box 15"/>
          <p:cNvSpPr txBox="1">
            <a:spLocks noChangeArrowheads="1"/>
          </p:cNvSpPr>
          <p:nvPr/>
        </p:nvSpPr>
        <p:spPr bwMode="auto">
          <a:xfrm>
            <a:off x="1588" y="1625600"/>
            <a:ext cx="312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320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Chọn một ô:</a:t>
            </a:r>
          </a:p>
        </p:txBody>
      </p:sp>
      <p:sp>
        <p:nvSpPr>
          <p:cNvPr id="22534" name="Text Box 14"/>
          <p:cNvSpPr txBox="1">
            <a:spLocks noChangeArrowheads="1"/>
          </p:cNvSpPr>
          <p:nvPr/>
        </p:nvSpPr>
        <p:spPr bwMode="auto">
          <a:xfrm>
            <a:off x="-76200" y="4756150"/>
            <a:ext cx="426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3200" b="1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Chọn nhiều khối:</a:t>
            </a:r>
          </a:p>
        </p:txBody>
      </p:sp>
      <p:sp>
        <p:nvSpPr>
          <p:cNvPr id="22535" name="Text Box 15"/>
          <p:cNvSpPr txBox="1">
            <a:spLocks noChangeArrowheads="1"/>
          </p:cNvSpPr>
          <p:nvPr/>
        </p:nvSpPr>
        <p:spPr bwMode="auto">
          <a:xfrm>
            <a:off x="3810000" y="1616075"/>
            <a:ext cx="5257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/>
              <a:t>- Nháy chuột tại ô cần chọn.</a:t>
            </a:r>
          </a:p>
        </p:txBody>
      </p:sp>
      <p:sp>
        <p:nvSpPr>
          <p:cNvPr id="22536" name="Text Box 12"/>
          <p:cNvSpPr txBox="1">
            <a:spLocks noChangeArrowheads="1"/>
          </p:cNvSpPr>
          <p:nvPr/>
        </p:nvSpPr>
        <p:spPr bwMode="auto">
          <a:xfrm>
            <a:off x="3810000" y="2362200"/>
            <a:ext cx="556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/>
              <a:t>- Nháy chuột tại nút tên hàng.</a:t>
            </a:r>
          </a:p>
        </p:txBody>
      </p:sp>
      <p:sp>
        <p:nvSpPr>
          <p:cNvPr id="22537" name="Text Box 13"/>
          <p:cNvSpPr txBox="1">
            <a:spLocks noChangeArrowheads="1"/>
          </p:cNvSpPr>
          <p:nvPr/>
        </p:nvSpPr>
        <p:spPr bwMode="auto">
          <a:xfrm>
            <a:off x="3840163" y="2997200"/>
            <a:ext cx="5608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/>
              <a:t>- Nháy chuột tại nút tên cột.</a:t>
            </a:r>
          </a:p>
        </p:txBody>
      </p:sp>
      <p:sp>
        <p:nvSpPr>
          <p:cNvPr id="22538" name="Text Box 14"/>
          <p:cNvSpPr txBox="1">
            <a:spLocks noChangeArrowheads="1"/>
          </p:cNvSpPr>
          <p:nvPr/>
        </p:nvSpPr>
        <p:spPr bwMode="auto">
          <a:xfrm>
            <a:off x="3840163" y="3581400"/>
            <a:ext cx="5410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/>
              <a:t>- Kéo thả chuột từ một ô góc nào đó đến ô góc đối diện.</a:t>
            </a:r>
          </a:p>
        </p:txBody>
      </p:sp>
      <p:sp>
        <p:nvSpPr>
          <p:cNvPr id="22539" name="Text Box 14"/>
          <p:cNvSpPr txBox="1">
            <a:spLocks noChangeArrowheads="1"/>
          </p:cNvSpPr>
          <p:nvPr/>
        </p:nvSpPr>
        <p:spPr bwMode="auto">
          <a:xfrm>
            <a:off x="3894138" y="4800600"/>
            <a:ext cx="51736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/>
              <a:t>- Chọn 1 khối.</a:t>
            </a:r>
          </a:p>
          <a:p>
            <a:pPr eaLnBrk="1" hangingPunct="1"/>
            <a:r>
              <a:rPr lang="en-US" altLang="en-US" sz="3200"/>
              <a:t>- Nhấn giữ phím </a:t>
            </a:r>
            <a:r>
              <a:rPr lang="en-US" altLang="en-US" sz="3200" b="1"/>
              <a:t>Ctrl</a:t>
            </a:r>
            <a:r>
              <a:rPr lang="en-US" altLang="en-US" sz="3200"/>
              <a:t>, lần lượt các khối khác.</a:t>
            </a: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304800" y="963613"/>
            <a:ext cx="8229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4. Chọn các đối tượng trên trang tính</a:t>
            </a:r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22542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133475"/>
            <a:ext cx="7924800" cy="1076325"/>
          </a:xfrm>
          <a:solidFill>
            <a:srgbClr val="CCFF99"/>
          </a:solidFill>
          <a:ln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en-US" sz="3200" b="1" smtClean="0">
                <a:solidFill>
                  <a:srgbClr val="FF0000"/>
                </a:solidFill>
              </a:rPr>
              <a:t>? Dữ liệu nào không phải là dữ liệu số trong các trường hợp sau.</a:t>
            </a:r>
            <a:endParaRPr lang="en-US" altLang="en-US" sz="3200" b="1" smtClean="0">
              <a:solidFill>
                <a:srgbClr val="FF0000"/>
              </a:solidFill>
            </a:endParaRPr>
          </a:p>
        </p:txBody>
      </p:sp>
      <p:sp>
        <p:nvSpPr>
          <p:cNvPr id="23555" name="Text Box 13"/>
          <p:cNvSpPr txBox="1">
            <a:spLocks noChangeArrowheads="1"/>
          </p:cNvSpPr>
          <p:nvPr/>
        </p:nvSpPr>
        <p:spPr bwMode="auto">
          <a:xfrm>
            <a:off x="1600200" y="3444875"/>
            <a:ext cx="5867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/>
              <a:t>B. 12 năm</a:t>
            </a:r>
            <a:endParaRPr lang="en-US" altLang="en-US" sz="3200"/>
          </a:p>
        </p:txBody>
      </p:sp>
      <p:sp>
        <p:nvSpPr>
          <p:cNvPr id="23556" name="Text Box 15"/>
          <p:cNvSpPr txBox="1">
            <a:spLocks noChangeArrowheads="1"/>
          </p:cNvSpPr>
          <p:nvPr/>
        </p:nvSpPr>
        <p:spPr bwMode="auto">
          <a:xfrm>
            <a:off x="1600200" y="4343400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/>
              <a:t>C. 3,457,986</a:t>
            </a:r>
            <a:endParaRPr lang="en-US" altLang="en-US" sz="3200"/>
          </a:p>
        </p:txBody>
      </p:sp>
      <p:sp>
        <p:nvSpPr>
          <p:cNvPr id="23557" name="Text Box 17"/>
          <p:cNvSpPr txBox="1">
            <a:spLocks noChangeArrowheads="1"/>
          </p:cNvSpPr>
          <p:nvPr/>
        </p:nvSpPr>
        <p:spPr bwMode="auto">
          <a:xfrm>
            <a:off x="1600200" y="2430463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/>
              <a:t>A. -1243</a:t>
            </a:r>
            <a:endParaRPr lang="en-US" altLang="en-US" sz="3200"/>
          </a:p>
        </p:txBody>
      </p:sp>
      <p:sp>
        <p:nvSpPr>
          <p:cNvPr id="23558" name="Text Box 19"/>
          <p:cNvSpPr txBox="1">
            <a:spLocks noChangeArrowheads="1"/>
          </p:cNvSpPr>
          <p:nvPr/>
        </p:nvSpPr>
        <p:spPr bwMode="auto">
          <a:xfrm>
            <a:off x="1600200" y="5373688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en-US" sz="3200"/>
              <a:t>D. 1999999999999999999</a:t>
            </a:r>
            <a:endParaRPr lang="en-US" altLang="en-US" sz="3200"/>
          </a:p>
        </p:txBody>
      </p:sp>
      <p:sp>
        <p:nvSpPr>
          <p:cNvPr id="13" name="Oval 20"/>
          <p:cNvSpPr>
            <a:spLocks noChangeArrowheads="1"/>
          </p:cNvSpPr>
          <p:nvPr/>
        </p:nvSpPr>
        <p:spPr bwMode="auto">
          <a:xfrm>
            <a:off x="1524000" y="3497263"/>
            <a:ext cx="5334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en-US" b="1"/>
          </a:p>
        </p:txBody>
      </p:sp>
      <p:sp>
        <p:nvSpPr>
          <p:cNvPr id="23560" name="Rectangle 10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23561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1412875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</a:rPr>
              <a:t>NỘI DUNG</a:t>
            </a:r>
            <a:endParaRPr lang="en-US" altLang="en-US" sz="2800" b="1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4114800" y="1066800"/>
            <a:ext cx="0" cy="5791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267200" y="2667000"/>
            <a:ext cx="46482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0000"/>
                </a:solidFill>
              </a:rPr>
              <a:t>HƯỚNG DẪN VỀ NHÀ :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</a:rPr>
              <a:t>Học bài, xem nội dung đã học.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</a:rPr>
              <a:t>Thực hành, làm các bài tập sách bài tập.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</a:rPr>
              <a:t>Xem trước nôi dung bài học tiếp theo: </a:t>
            </a:r>
            <a:r>
              <a:rPr lang="en-US" altLang="en-US" sz="2800" b="1">
                <a:solidFill>
                  <a:srgbClr val="0000FF"/>
                </a:solidFill>
              </a:rPr>
              <a:t>BTH. Làm quen với các kiểu dữ liệu trên trang tính.</a:t>
            </a:r>
          </a:p>
        </p:txBody>
      </p:sp>
      <p:pic>
        <p:nvPicPr>
          <p:cNvPr id="24581" name="Picture 5" descr="jlgbook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2286000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257800" y="838200"/>
            <a:ext cx="1295400" cy="1219200"/>
          </a:xfrm>
          <a:prstGeom prst="star32">
            <a:avLst>
              <a:gd name="adj" fmla="val 4259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FFFF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gray">
          <a:xfrm>
            <a:off x="641350" y="2971800"/>
            <a:ext cx="3321050" cy="909638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b="1">
                <a:solidFill>
                  <a:srgbClr val="CC00FF"/>
                </a:solidFill>
                <a:cs typeface="Times New Roman" pitchFamily="18" charset="0"/>
              </a:rPr>
              <a:t>2. </a:t>
            </a:r>
            <a:r>
              <a:rPr lang="en-US" altLang="en-US" b="1">
                <a:solidFill>
                  <a:srgbClr val="008000"/>
                </a:solidFill>
              </a:rPr>
              <a:t>Các thành phần chính trên trang tính</a:t>
            </a:r>
            <a:endParaRPr lang="en-US" altLang="en-US" b="1">
              <a:solidFill>
                <a:srgbClr val="CC00FF"/>
              </a:solidFill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gray">
          <a:xfrm>
            <a:off x="641350" y="2262188"/>
            <a:ext cx="3321050" cy="520700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33B74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b="1">
                <a:solidFill>
                  <a:srgbClr val="FF3300"/>
                </a:solidFill>
                <a:cs typeface="Times New Roman" pitchFamily="18" charset="0"/>
              </a:rPr>
              <a:t>1. </a:t>
            </a:r>
            <a:r>
              <a:rPr lang="en-US" altLang="en-US" b="1">
                <a:solidFill>
                  <a:srgbClr val="008000"/>
                </a:solidFill>
              </a:rPr>
              <a:t>Bảng tính </a:t>
            </a:r>
          </a:p>
        </p:txBody>
      </p: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157163" y="2176463"/>
            <a:ext cx="609600" cy="604837"/>
            <a:chOff x="2078" y="1680"/>
            <a:chExt cx="1615" cy="1615"/>
          </a:xfrm>
        </p:grpSpPr>
        <p:sp>
          <p:nvSpPr>
            <p:cNvPr id="24611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4612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10956" name="Oval 12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14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10958" name="Oval 14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16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grpSp>
        <p:nvGrpSpPr>
          <p:cNvPr id="24586" name="Group 16"/>
          <p:cNvGrpSpPr>
            <a:grpSpLocks/>
          </p:cNvGrpSpPr>
          <p:nvPr/>
        </p:nvGrpSpPr>
        <p:grpSpPr bwMode="auto">
          <a:xfrm>
            <a:off x="169863" y="3095625"/>
            <a:ext cx="609600" cy="604838"/>
            <a:chOff x="2078" y="1680"/>
            <a:chExt cx="1615" cy="1615"/>
          </a:xfrm>
        </p:grpSpPr>
        <p:sp>
          <p:nvSpPr>
            <p:cNvPr id="24605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4606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10963" name="Oval 19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8" name="Oval 2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10965" name="Oval 21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10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sp>
        <p:nvSpPr>
          <p:cNvPr id="24587" name="AutoShape 23"/>
          <p:cNvSpPr>
            <a:spLocks noChangeArrowheads="1"/>
          </p:cNvSpPr>
          <p:nvPr/>
        </p:nvSpPr>
        <p:spPr bwMode="gray">
          <a:xfrm>
            <a:off x="641350" y="4110038"/>
            <a:ext cx="3321050" cy="520700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b="1">
                <a:solidFill>
                  <a:srgbClr val="FF0000"/>
                </a:solidFill>
                <a:cs typeface="Times New Roman" pitchFamily="18" charset="0"/>
              </a:rPr>
              <a:t>3. </a:t>
            </a:r>
            <a:r>
              <a:rPr lang="en-US" altLang="en-US" b="1">
                <a:solidFill>
                  <a:srgbClr val="008000"/>
                </a:solidFill>
              </a:rPr>
              <a:t>Dữ liệu trên trang tính</a:t>
            </a:r>
            <a:endParaRPr lang="en-US" altLang="en-US" b="1">
              <a:solidFill>
                <a:srgbClr val="FF0000"/>
              </a:solidFill>
            </a:endParaRPr>
          </a:p>
        </p:txBody>
      </p:sp>
      <p:grpSp>
        <p:nvGrpSpPr>
          <p:cNvPr id="24588" name="Group 24"/>
          <p:cNvGrpSpPr>
            <a:grpSpLocks/>
          </p:cNvGrpSpPr>
          <p:nvPr/>
        </p:nvGrpSpPr>
        <p:grpSpPr bwMode="auto">
          <a:xfrm>
            <a:off x="169863" y="4038600"/>
            <a:ext cx="609600" cy="604838"/>
            <a:chOff x="2078" y="1680"/>
            <a:chExt cx="1615" cy="1615"/>
          </a:xfrm>
        </p:grpSpPr>
        <p:sp>
          <p:nvSpPr>
            <p:cNvPr id="24599" name="Oval 2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4600" name="Oval 2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10971" name="Oval 27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2" name="Oval 2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10973" name="Oval 29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4" name="Oval 3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sp>
        <p:nvSpPr>
          <p:cNvPr id="24589" name="AutoShape 8"/>
          <p:cNvSpPr>
            <a:spLocks noChangeArrowheads="1"/>
          </p:cNvSpPr>
          <p:nvPr/>
        </p:nvSpPr>
        <p:spPr bwMode="gray">
          <a:xfrm>
            <a:off x="636588" y="4876800"/>
            <a:ext cx="3325812" cy="909638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33B74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b="1">
                <a:solidFill>
                  <a:srgbClr val="FF3300"/>
                </a:solidFill>
                <a:cs typeface="Times New Roman" pitchFamily="18" charset="0"/>
              </a:rPr>
              <a:t>4. </a:t>
            </a:r>
            <a:r>
              <a:rPr lang="en-US" altLang="en-US" b="1">
                <a:solidFill>
                  <a:srgbClr val="008000"/>
                </a:solidFill>
              </a:rPr>
              <a:t>Chọn các đối tượng trên trang tính</a:t>
            </a:r>
          </a:p>
        </p:txBody>
      </p:sp>
      <p:grpSp>
        <p:nvGrpSpPr>
          <p:cNvPr id="24590" name="Group 9"/>
          <p:cNvGrpSpPr>
            <a:grpSpLocks/>
          </p:cNvGrpSpPr>
          <p:nvPr/>
        </p:nvGrpSpPr>
        <p:grpSpPr bwMode="auto">
          <a:xfrm>
            <a:off x="152400" y="4984750"/>
            <a:ext cx="609600" cy="604838"/>
            <a:chOff x="2078" y="1680"/>
            <a:chExt cx="1615" cy="1615"/>
          </a:xfrm>
        </p:grpSpPr>
        <p:sp>
          <p:nvSpPr>
            <p:cNvPr id="24593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4594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35" name="Oval 12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6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37" name="Oval 14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8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sp>
        <p:nvSpPr>
          <p:cNvPr id="24591" name="Rectangle 41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24592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ltGray">
          <a:xfrm rot="5400000">
            <a:off x="-2427288" y="1506538"/>
            <a:ext cx="4824413" cy="45418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2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0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ltGray">
          <a:xfrm rot="5400000" flipH="1">
            <a:off x="-2046287" y="1887537"/>
            <a:ext cx="4032250" cy="3749675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5" y="10769"/>
                  <a:pt x="10855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36000"/>
                </a:schemeClr>
              </a:gs>
              <a:gs pos="100000">
                <a:schemeClr val="hlink">
                  <a:gamma/>
                  <a:tint val="3372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gray">
          <a:xfrm>
            <a:off x="2211388" y="2932113"/>
            <a:ext cx="6221412" cy="6492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CC00FF"/>
                </a:solidFill>
                <a:cs typeface="Times New Roman" pitchFamily="18" charset="0"/>
              </a:rPr>
              <a:t>2. </a:t>
            </a:r>
            <a:r>
              <a:rPr lang="en-US" altLang="en-US" sz="2400" b="1">
                <a:solidFill>
                  <a:srgbClr val="008000"/>
                </a:solidFill>
              </a:rPr>
              <a:t>Các thành phần chính trên trang tính</a:t>
            </a:r>
            <a:endParaRPr lang="en-US" altLang="en-US" sz="2400" b="1">
              <a:solidFill>
                <a:srgbClr val="CC00FF"/>
              </a:solidFill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gray">
          <a:xfrm>
            <a:off x="1800225" y="2046288"/>
            <a:ext cx="6632575" cy="6492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33B74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FF3300"/>
                </a:solidFill>
                <a:cs typeface="Times New Roman" pitchFamily="18" charset="0"/>
              </a:rPr>
              <a:t>1. </a:t>
            </a:r>
            <a:r>
              <a:rPr lang="en-US" altLang="en-US" sz="2400" b="1">
                <a:solidFill>
                  <a:srgbClr val="008000"/>
                </a:solidFill>
              </a:rPr>
              <a:t>Bảng tính </a:t>
            </a: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1252538" y="2089150"/>
            <a:ext cx="609600" cy="604838"/>
            <a:chOff x="2078" y="1680"/>
            <a:chExt cx="1615" cy="1615"/>
          </a:xfrm>
        </p:grpSpPr>
        <p:sp>
          <p:nvSpPr>
            <p:cNvPr id="4129" name="Oval 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4130" name="Oval 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2" name="Oval 1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4" name="Oval 1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grpSp>
        <p:nvGrpSpPr>
          <p:cNvPr id="4103" name="Group 13"/>
          <p:cNvGrpSpPr>
            <a:grpSpLocks/>
          </p:cNvGrpSpPr>
          <p:nvPr/>
        </p:nvGrpSpPr>
        <p:grpSpPr bwMode="auto">
          <a:xfrm>
            <a:off x="1676400" y="2925763"/>
            <a:ext cx="609600" cy="604837"/>
            <a:chOff x="2078" y="1680"/>
            <a:chExt cx="1615" cy="1615"/>
          </a:xfrm>
        </p:grpSpPr>
        <p:sp>
          <p:nvSpPr>
            <p:cNvPr id="4123" name="Oval 1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4124" name="Oval 1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6" name="Oval 1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8" name="Oval 1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sp>
        <p:nvSpPr>
          <p:cNvPr id="4104" name="Rectangle 20"/>
          <p:cNvSpPr txBox="1">
            <a:spLocks noChangeArrowheads="1"/>
          </p:cNvSpPr>
          <p:nvPr/>
        </p:nvSpPr>
        <p:spPr bwMode="auto">
          <a:xfrm>
            <a:off x="0" y="2587625"/>
            <a:ext cx="1450975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solidFill>
                  <a:srgbClr val="6600CC"/>
                </a:solidFill>
              </a:rPr>
              <a:t>NỘI DUNG BÀI HỌC</a:t>
            </a:r>
          </a:p>
        </p:txBody>
      </p:sp>
      <p:sp>
        <p:nvSpPr>
          <p:cNvPr id="4105" name="AutoShape 21"/>
          <p:cNvSpPr>
            <a:spLocks noChangeArrowheads="1"/>
          </p:cNvSpPr>
          <p:nvPr/>
        </p:nvSpPr>
        <p:spPr bwMode="gray">
          <a:xfrm>
            <a:off x="2251075" y="3962400"/>
            <a:ext cx="6181725" cy="752475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FF0000"/>
                </a:solidFill>
                <a:cs typeface="Times New Roman" pitchFamily="18" charset="0"/>
              </a:rPr>
              <a:t>3. </a:t>
            </a:r>
            <a:r>
              <a:rPr lang="en-US" altLang="en-US" sz="2800" b="1">
                <a:solidFill>
                  <a:srgbClr val="008000"/>
                </a:solidFill>
              </a:rPr>
              <a:t>Dữ liệu trên trang tính</a:t>
            </a:r>
            <a:endParaRPr lang="en-US" altLang="en-US" sz="2800" b="1">
              <a:solidFill>
                <a:srgbClr val="FF0000"/>
              </a:solidFill>
            </a:endParaRPr>
          </a:p>
        </p:txBody>
      </p:sp>
      <p:grpSp>
        <p:nvGrpSpPr>
          <p:cNvPr id="4106" name="Group 22"/>
          <p:cNvGrpSpPr>
            <a:grpSpLocks/>
          </p:cNvGrpSpPr>
          <p:nvPr/>
        </p:nvGrpSpPr>
        <p:grpSpPr bwMode="auto">
          <a:xfrm>
            <a:off x="1716088" y="4006850"/>
            <a:ext cx="609600" cy="604838"/>
            <a:chOff x="2078" y="1680"/>
            <a:chExt cx="1615" cy="1615"/>
          </a:xfrm>
        </p:grpSpPr>
        <p:sp>
          <p:nvSpPr>
            <p:cNvPr id="4117" name="Oval 2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4118" name="Oval 2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0" name="Oval 2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2" name="Oval 2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sp>
        <p:nvSpPr>
          <p:cNvPr id="4107" name="AutoShape 5"/>
          <p:cNvSpPr>
            <a:spLocks noChangeArrowheads="1"/>
          </p:cNvSpPr>
          <p:nvPr/>
        </p:nvSpPr>
        <p:spPr bwMode="gray">
          <a:xfrm>
            <a:off x="1795463" y="5043488"/>
            <a:ext cx="6637337" cy="6492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33B74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FF3300"/>
                </a:solidFill>
                <a:cs typeface="Times New Roman" pitchFamily="18" charset="0"/>
              </a:rPr>
              <a:t>4. </a:t>
            </a:r>
            <a:r>
              <a:rPr lang="en-US" altLang="en-US" sz="2400" b="1">
                <a:solidFill>
                  <a:srgbClr val="008000"/>
                </a:solidFill>
              </a:rPr>
              <a:t>Chọn các đối tượng trên trang tính</a:t>
            </a:r>
          </a:p>
        </p:txBody>
      </p:sp>
      <p:grpSp>
        <p:nvGrpSpPr>
          <p:cNvPr id="4108" name="Group 6"/>
          <p:cNvGrpSpPr>
            <a:grpSpLocks/>
          </p:cNvGrpSpPr>
          <p:nvPr/>
        </p:nvGrpSpPr>
        <p:grpSpPr bwMode="auto">
          <a:xfrm>
            <a:off x="1247775" y="5086350"/>
            <a:ext cx="609600" cy="604838"/>
            <a:chOff x="2078" y="1680"/>
            <a:chExt cx="1615" cy="1615"/>
          </a:xfrm>
        </p:grpSpPr>
        <p:sp>
          <p:nvSpPr>
            <p:cNvPr id="4111" name="Oval 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4112" name="Oval 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4" name="Oval 1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6" name="Oval 1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 b="1"/>
            </a:p>
          </p:txBody>
        </p:sp>
      </p:grpSp>
      <p:sp>
        <p:nvSpPr>
          <p:cNvPr id="4109" name="Rectangle 40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/>
          </a:p>
        </p:txBody>
      </p:sp>
      <p:sp>
        <p:nvSpPr>
          <p:cNvPr id="4110" name="WordArt 14"/>
          <p:cNvSpPr>
            <a:spLocks noChangeArrowheads="1" noChangeShapeType="1" noTextEdit="1"/>
          </p:cNvSpPr>
          <p:nvPr/>
        </p:nvSpPr>
        <p:spPr bwMode="auto">
          <a:xfrm>
            <a:off x="25400" y="152400"/>
            <a:ext cx="9042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CÁC THÀNH PHẦN CHÍNH VÀ DỮ LIỆU TRÊN TRANG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2138"/>
            <a:ext cx="9155113" cy="56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Footer Placeholder 3"/>
          <p:cNvSpPr txBox="1">
            <a:spLocks noGrp="1"/>
          </p:cNvSpPr>
          <p:nvPr/>
        </p:nvSpPr>
        <p:spPr bwMode="auto">
          <a:xfrm>
            <a:off x="4281488" y="6492875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200" b="1">
                <a:solidFill>
                  <a:srgbClr val="FFABAB"/>
                </a:solidFill>
                <a:ea typeface="Arial Unicode MS" pitchFamily="34" charset="-128"/>
                <a:cs typeface="Arial Unicode MS" pitchFamily="34" charset="-128"/>
              </a:rPr>
              <a:t>Võ Nhật Trường </a:t>
            </a:r>
          </a:p>
        </p:txBody>
      </p:sp>
      <p:sp>
        <p:nvSpPr>
          <p:cNvPr id="31760" name="Oval 15"/>
          <p:cNvSpPr>
            <a:spLocks noChangeArrowheads="1"/>
          </p:cNvSpPr>
          <p:nvPr/>
        </p:nvSpPr>
        <p:spPr bwMode="auto">
          <a:xfrm>
            <a:off x="1143000" y="5638800"/>
            <a:ext cx="1155700" cy="493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57200" y="3048000"/>
            <a:ext cx="8305800" cy="2554288"/>
          </a:xfrm>
          <a:prstGeom prst="rect">
            <a:avLst/>
          </a:prstGeom>
          <a:solidFill>
            <a:srgbClr val="FFFF99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altLang="en-US" sz="320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Một bảng tính có thể có nhiều trang tính, được phân biệt bằng tên trang.</a:t>
            </a:r>
          </a:p>
          <a:p>
            <a:pPr eaLnBrk="1" hangingPunct="1"/>
            <a:r>
              <a:rPr lang="vi-VN" altLang="en-US" sz="320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b="1"/>
              <a:t> Trang tính đang được kích hoạt là trang tính đang hiển thị trên màn hình, có tên với chữ đậm.</a:t>
            </a: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V="1">
            <a:off x="984250" y="6021388"/>
            <a:ext cx="311150" cy="287337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4267200" y="6273800"/>
            <a:ext cx="4876800" cy="584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mới</a:t>
            </a:r>
            <a:endParaRPr lang="en-US" altLang="en-US" sz="3200" i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1. Bảng tính </a:t>
            </a:r>
          </a:p>
        </p:txBody>
      </p:sp>
      <p:sp>
        <p:nvSpPr>
          <p:cNvPr id="19" name="Cloud Callout 18"/>
          <p:cNvSpPr/>
          <p:nvPr/>
        </p:nvSpPr>
        <p:spPr>
          <a:xfrm>
            <a:off x="3962400" y="2209800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bảng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thể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nhiêu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20" name="Cloud Callout 19"/>
          <p:cNvSpPr/>
          <p:nvPr/>
        </p:nvSpPr>
        <p:spPr>
          <a:xfrm>
            <a:off x="4114800" y="2430463"/>
            <a:ext cx="5105400" cy="2108200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Các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được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phân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biệt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dựa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21" name="Cloud Callout 20"/>
          <p:cNvSpPr/>
          <p:nvPr/>
        </p:nvSpPr>
        <p:spPr>
          <a:xfrm>
            <a:off x="4076700" y="2759075"/>
            <a:ext cx="5105400" cy="1452563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đang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kích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hoạt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22" name="Cloud Callout 21"/>
          <p:cNvSpPr/>
          <p:nvPr/>
        </p:nvSpPr>
        <p:spPr>
          <a:xfrm>
            <a:off x="4229100" y="2911475"/>
            <a:ext cx="5105400" cy="1452563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Để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kích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hoạt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ta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cần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gì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 flipV="1">
            <a:off x="2819400" y="5891213"/>
            <a:ext cx="381000" cy="382587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190500" y="6324600"/>
            <a:ext cx="1692275" cy="461963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Tên trang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133600" y="6313488"/>
            <a:ext cx="1957388" cy="461962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Thêm trang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0" grpId="0" animBg="1"/>
      <p:bldP spid="5143" grpId="0" animBg="1"/>
      <p:bldP spid="5144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2138"/>
            <a:ext cx="9155113" cy="56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Oval 15"/>
          <p:cNvSpPr>
            <a:spLocks noChangeArrowheads="1"/>
          </p:cNvSpPr>
          <p:nvPr/>
        </p:nvSpPr>
        <p:spPr bwMode="auto">
          <a:xfrm>
            <a:off x="1143000" y="5638800"/>
            <a:ext cx="1155700" cy="4937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6148" name="Rectangle 11"/>
          <p:cNvSpPr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1. Bảng tính </a:t>
            </a:r>
          </a:p>
        </p:txBody>
      </p:sp>
      <p:sp>
        <p:nvSpPr>
          <p:cNvPr id="6149" name="AutoShape 11"/>
          <p:cNvSpPr>
            <a:spLocks noChangeArrowheads="1"/>
          </p:cNvSpPr>
          <p:nvPr/>
        </p:nvSpPr>
        <p:spPr bwMode="auto">
          <a:xfrm>
            <a:off x="3886200" y="1295400"/>
            <a:ext cx="4343400" cy="2108200"/>
          </a:xfrm>
          <a:prstGeom prst="cloudCallout">
            <a:avLst>
              <a:gd name="adj1" fmla="val 25417"/>
              <a:gd name="adj2" fmla="val -10565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>
                <a:solidFill>
                  <a:srgbClr val="D60093"/>
                </a:solidFill>
              </a:rPr>
              <a:t>Có thể đổi tên trang tính được không?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838200" y="3505200"/>
            <a:ext cx="7924800" cy="2108200"/>
          </a:xfrm>
          <a:prstGeom prst="cloudCallout">
            <a:avLst>
              <a:gd name="adj1" fmla="val -30315"/>
              <a:gd name="adj2" fmla="val 57444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/>
              <a:t>Ta nháy chuột phải vào vùng nhãn của trang tính, chọn </a:t>
            </a:r>
            <a:r>
              <a:rPr lang="en-US" altLang="en-US" sz="2800" b="1">
                <a:solidFill>
                  <a:srgbClr val="FF0000"/>
                </a:solidFill>
              </a:rPr>
              <a:t>Rename</a:t>
            </a:r>
            <a:r>
              <a:rPr lang="en-US" altLang="en-US" sz="2800" b="1"/>
              <a:t>, rồi nhập tên mới.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2138"/>
            <a:ext cx="9155113" cy="56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2. Các thành phần chính trên trang tính 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828800" y="1736725"/>
            <a:ext cx="1524000" cy="457200"/>
          </a:xfrm>
          <a:prstGeom prst="wedgeRectCallout">
            <a:avLst>
              <a:gd name="adj1" fmla="val -10519"/>
              <a:gd name="adj2" fmla="val 17118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/>
              <a:t>2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533400" y="5191125"/>
            <a:ext cx="1871663" cy="523875"/>
          </a:xfrm>
          <a:prstGeom prst="wedgeRectCallout">
            <a:avLst>
              <a:gd name="adj1" fmla="val -59889"/>
              <a:gd name="adj2" fmla="val -7776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b="1"/>
              <a:t>1</a:t>
            </a: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152400" y="1584325"/>
            <a:ext cx="1371600" cy="457200"/>
          </a:xfrm>
          <a:prstGeom prst="wedgeRectCallout">
            <a:avLst>
              <a:gd name="adj1" fmla="val -22255"/>
              <a:gd name="adj2" fmla="val 14147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400" b="1"/>
              <a:t>3</a:t>
            </a:r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6380163" y="3871913"/>
            <a:ext cx="2306637" cy="533400"/>
          </a:xfrm>
          <a:prstGeom prst="wedgeRectCallout">
            <a:avLst>
              <a:gd name="adj1" fmla="val -12588"/>
              <a:gd name="adj2" fmla="val 11375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800" b="1"/>
              <a:t>6</a:t>
            </a: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3810000" y="3048000"/>
            <a:ext cx="3276600" cy="534988"/>
          </a:xfrm>
          <a:prstGeom prst="wedgeRectCallout">
            <a:avLst>
              <a:gd name="adj1" fmla="val -44421"/>
              <a:gd name="adj2" fmla="val -14975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800" b="1"/>
              <a:t>5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6400800" y="4648200"/>
            <a:ext cx="1676400" cy="8699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15" name="AutoShape 19"/>
          <p:cNvSpPr>
            <a:spLocks noChangeArrowheads="1"/>
          </p:cNvSpPr>
          <p:nvPr/>
        </p:nvSpPr>
        <p:spPr bwMode="auto">
          <a:xfrm>
            <a:off x="1538288" y="4195763"/>
            <a:ext cx="2743200" cy="942975"/>
          </a:xfrm>
          <a:prstGeom prst="wedgeRectCallout">
            <a:avLst>
              <a:gd name="adj1" fmla="val -37921"/>
              <a:gd name="adj2" fmla="val -9990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3200" b="1"/>
              <a:t>4</a:t>
            </a:r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>
            <a:off x="533400" y="5181600"/>
            <a:ext cx="1871663" cy="523875"/>
          </a:xfrm>
          <a:prstGeom prst="wedgeRectCallout">
            <a:avLst>
              <a:gd name="adj1" fmla="val -59889"/>
              <a:gd name="adj2" fmla="val -8099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/>
              <a:t>Tên hàng</a:t>
            </a:r>
          </a:p>
        </p:txBody>
      </p:sp>
      <p:sp>
        <p:nvSpPr>
          <p:cNvPr id="19" name="AutoShape 21"/>
          <p:cNvSpPr>
            <a:spLocks noChangeArrowheads="1"/>
          </p:cNvSpPr>
          <p:nvPr/>
        </p:nvSpPr>
        <p:spPr bwMode="auto">
          <a:xfrm>
            <a:off x="1828800" y="1736725"/>
            <a:ext cx="1524000" cy="457200"/>
          </a:xfrm>
          <a:prstGeom prst="wedgeRectCallout">
            <a:avLst>
              <a:gd name="adj1" fmla="val -10519"/>
              <a:gd name="adj2" fmla="val 17118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/>
              <a:t>Tên cột</a:t>
            </a:r>
          </a:p>
        </p:txBody>
      </p:sp>
      <p:sp>
        <p:nvSpPr>
          <p:cNvPr id="20" name="AutoShape 22"/>
          <p:cNvSpPr>
            <a:spLocks noChangeArrowheads="1"/>
          </p:cNvSpPr>
          <p:nvPr/>
        </p:nvSpPr>
        <p:spPr bwMode="auto">
          <a:xfrm>
            <a:off x="152400" y="1600200"/>
            <a:ext cx="1371600" cy="457200"/>
          </a:xfrm>
          <a:prstGeom prst="wedgeRectCallout">
            <a:avLst>
              <a:gd name="adj1" fmla="val -22255"/>
              <a:gd name="adj2" fmla="val 1384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400" b="1"/>
              <a:t>Hộp tên</a:t>
            </a:r>
          </a:p>
        </p:txBody>
      </p:sp>
      <p:sp>
        <p:nvSpPr>
          <p:cNvPr id="21" name="AutoShape 23"/>
          <p:cNvSpPr>
            <a:spLocks noChangeArrowheads="1"/>
          </p:cNvSpPr>
          <p:nvPr/>
        </p:nvSpPr>
        <p:spPr bwMode="auto">
          <a:xfrm>
            <a:off x="6391275" y="3886200"/>
            <a:ext cx="2286000" cy="533400"/>
          </a:xfrm>
          <a:prstGeom prst="wedgeRectCallout">
            <a:avLst>
              <a:gd name="adj1" fmla="val -13190"/>
              <a:gd name="adj2" fmla="val 11119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800" b="1"/>
              <a:t>Khối H9:I12 </a:t>
            </a:r>
          </a:p>
        </p:txBody>
      </p:sp>
      <p:sp>
        <p:nvSpPr>
          <p:cNvPr id="22" name="AutoShape 24"/>
          <p:cNvSpPr>
            <a:spLocks noChangeArrowheads="1"/>
          </p:cNvSpPr>
          <p:nvPr/>
        </p:nvSpPr>
        <p:spPr bwMode="auto">
          <a:xfrm>
            <a:off x="3810000" y="3048000"/>
            <a:ext cx="3276600" cy="523875"/>
          </a:xfrm>
          <a:prstGeom prst="wedgeRectCallout">
            <a:avLst>
              <a:gd name="adj1" fmla="val -44421"/>
              <a:gd name="adj2" fmla="val -15274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/>
              <a:t>Thanh công thức</a:t>
            </a:r>
          </a:p>
        </p:txBody>
      </p:sp>
      <p:sp>
        <p:nvSpPr>
          <p:cNvPr id="23" name="AutoShape 25"/>
          <p:cNvSpPr>
            <a:spLocks noChangeArrowheads="1"/>
          </p:cNvSpPr>
          <p:nvPr/>
        </p:nvSpPr>
        <p:spPr bwMode="auto">
          <a:xfrm>
            <a:off x="1524000" y="4191000"/>
            <a:ext cx="2743200" cy="954088"/>
          </a:xfrm>
          <a:prstGeom prst="wedgeRectCallout">
            <a:avLst>
              <a:gd name="adj1" fmla="val -38417"/>
              <a:gd name="adj2" fmla="val -9836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/>
              <a:t>Ô tính đang được chọn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2138"/>
            <a:ext cx="9155113" cy="56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11"/>
          <p:cNvSpPr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2. Các thành phần chính trên trang tính </a:t>
            </a:r>
          </a:p>
        </p:txBody>
      </p:sp>
      <p:sp>
        <p:nvSpPr>
          <p:cNvPr id="20" name="AutoShape 22"/>
          <p:cNvSpPr>
            <a:spLocks noChangeArrowheads="1"/>
          </p:cNvSpPr>
          <p:nvPr/>
        </p:nvSpPr>
        <p:spPr bwMode="auto">
          <a:xfrm>
            <a:off x="166688" y="1600200"/>
            <a:ext cx="1371600" cy="457200"/>
          </a:xfrm>
          <a:prstGeom prst="wedgeRectCallout">
            <a:avLst>
              <a:gd name="adj1" fmla="val -22255"/>
              <a:gd name="adj2" fmla="val 1384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400" b="1"/>
              <a:t>Hộp tên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4002088" y="2497138"/>
            <a:ext cx="5105400" cy="1639887"/>
          </a:xfrm>
          <a:prstGeom prst="cloudCallout">
            <a:avLst>
              <a:gd name="adj1" fmla="val 36471"/>
              <a:gd name="adj2" fmla="val 70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về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hộp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tên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2138"/>
            <a:ext cx="9155113" cy="56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2. Các thành phần chính trên trang tính 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3733800" y="1660525"/>
            <a:ext cx="5410200" cy="1639888"/>
          </a:xfrm>
          <a:prstGeom prst="cloudCallout">
            <a:avLst>
              <a:gd name="adj1" fmla="val 29521"/>
              <a:gd name="adj2" fmla="val 6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về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khối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địa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chỉ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khối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9221" name="Rectangle 18"/>
          <p:cNvSpPr>
            <a:spLocks noChangeArrowheads="1"/>
          </p:cNvSpPr>
          <p:nvPr/>
        </p:nvSpPr>
        <p:spPr bwMode="auto">
          <a:xfrm>
            <a:off x="2057400" y="4038600"/>
            <a:ext cx="1676400" cy="8699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 b="1"/>
          </a:p>
        </p:txBody>
      </p:sp>
      <p:sp>
        <p:nvSpPr>
          <p:cNvPr id="9222" name="AutoShape 23"/>
          <p:cNvSpPr>
            <a:spLocks noChangeArrowheads="1"/>
          </p:cNvSpPr>
          <p:nvPr/>
        </p:nvSpPr>
        <p:spPr bwMode="auto">
          <a:xfrm>
            <a:off x="2271713" y="3286125"/>
            <a:ext cx="2286000" cy="533400"/>
          </a:xfrm>
          <a:prstGeom prst="wedgeRectCallout">
            <a:avLst>
              <a:gd name="adj1" fmla="val -13190"/>
              <a:gd name="adj2" fmla="val 11119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800" b="1"/>
              <a:t>Khối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2138"/>
            <a:ext cx="9155113" cy="568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11"/>
          <p:cNvSpPr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  2. Các thành phần chính trên trang tính 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414338" y="3786188"/>
            <a:ext cx="5410200" cy="1639887"/>
          </a:xfrm>
          <a:prstGeom prst="cloudCallout">
            <a:avLst>
              <a:gd name="adj1" fmla="val 29521"/>
              <a:gd name="adj2" fmla="val 6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về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thanh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công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thức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0245" name="AutoShape 24"/>
          <p:cNvSpPr>
            <a:spLocks noChangeArrowheads="1"/>
          </p:cNvSpPr>
          <p:nvPr/>
        </p:nvSpPr>
        <p:spPr bwMode="auto">
          <a:xfrm>
            <a:off x="3810000" y="3048000"/>
            <a:ext cx="3276600" cy="523875"/>
          </a:xfrm>
          <a:prstGeom prst="wedgeRectCallout">
            <a:avLst>
              <a:gd name="adj1" fmla="val -44421"/>
              <a:gd name="adj2" fmla="val -15274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/>
              <a:t>Thanh công thức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1472</Words>
  <Application>Microsoft Office PowerPoint</Application>
  <PresentationFormat>On-screen Show (4:3)</PresentationFormat>
  <Paragraphs>198</Paragraphs>
  <Slides>23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Arial Unicode MS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Số trang tính trên một bảng tính là:</vt:lpstr>
      <vt:lpstr>Hộp tên hiển thị: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? Dữ liệu nào không phải là dữ liệu số trong các trường hợp sau.</vt:lpstr>
      <vt:lpstr>PowerPoint Presentation</vt:lpstr>
    </vt:vector>
  </TitlesOfParts>
  <Company>MSHOME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TRAN MINH TUAN</cp:lastModifiedBy>
  <cp:revision>9</cp:revision>
  <dcterms:created xsi:type="dcterms:W3CDTF">2017-09-16T00:30:28Z</dcterms:created>
  <dcterms:modified xsi:type="dcterms:W3CDTF">2021-09-09T02:49:39Z</dcterms:modified>
</cp:coreProperties>
</file>